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79" d="100"/>
          <a:sy n="79" d="100"/>
        </p:scale>
        <p:origin x="444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evat\Documents\TripData_Analysi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evat\Documents\TripData_Analysi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evat\Documents\TripData_Analysi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evat\Documents\TripData_Analysi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evat\Documents\TripData_Analysis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[TripData_Analysis.xlsx]Sheet4!PivotTable6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Number</a:t>
            </a:r>
            <a:r>
              <a:rPr lang="en-US" baseline="0"/>
              <a:t> of trips per month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299175779380283"/>
          <c:y val="0.17872152178721523"/>
          <c:w val="0.70851919061219548"/>
          <c:h val="0.7342692979568662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Sheet4!$B$1:$B$2</c:f>
              <c:strCache>
                <c:ptCount val="1"/>
                <c:pt idx="0">
                  <c:v>casual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Sheet4!$A$3:$A$15</c:f>
              <c:strCach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strCache>
            </c:strRef>
          </c:cat>
          <c:val>
            <c:numRef>
              <c:f>Sheet4!$B$3:$B$15</c:f>
              <c:numCache>
                <c:formatCode>General</c:formatCode>
                <c:ptCount val="12"/>
                <c:pt idx="0">
                  <c:v>24116</c:v>
                </c:pt>
                <c:pt idx="1">
                  <c:v>47163</c:v>
                </c:pt>
                <c:pt idx="2">
                  <c:v>82550</c:v>
                </c:pt>
                <c:pt idx="3">
                  <c:v>131810</c:v>
                </c:pt>
                <c:pt idx="4">
                  <c:v>231150</c:v>
                </c:pt>
                <c:pt idx="5">
                  <c:v>301169</c:v>
                </c:pt>
                <c:pt idx="6">
                  <c:v>320581</c:v>
                </c:pt>
                <c:pt idx="7">
                  <c:v>318398</c:v>
                </c:pt>
                <c:pt idx="8">
                  <c:v>346494</c:v>
                </c:pt>
                <c:pt idx="9">
                  <c:v>216452</c:v>
                </c:pt>
                <c:pt idx="10">
                  <c:v>93062</c:v>
                </c:pt>
                <c:pt idx="11">
                  <c:v>38406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21A-4058-AA92-9C340795E485}"/>
            </c:ext>
          </c:extLst>
        </c:ser>
        <c:ser>
          <c:idx val="1"/>
          <c:order val="1"/>
          <c:tx>
            <c:strRef>
              <c:f>Sheet4!$C$1:$C$2</c:f>
              <c:strCache>
                <c:ptCount val="1"/>
                <c:pt idx="0">
                  <c:v>member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Sheet4!$A$3:$A$15</c:f>
              <c:strCach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strCache>
            </c:strRef>
          </c:cat>
          <c:val>
            <c:numRef>
              <c:f>Sheet4!$C$3:$C$15</c:f>
              <c:numCache>
                <c:formatCode>General</c:formatCode>
                <c:ptCount val="12"/>
                <c:pt idx="0">
                  <c:v>114520</c:v>
                </c:pt>
                <c:pt idx="1">
                  <c:v>176001</c:v>
                </c:pt>
                <c:pt idx="2">
                  <c:v>219137</c:v>
                </c:pt>
                <c:pt idx="3">
                  <c:v>283215</c:v>
                </c:pt>
                <c:pt idx="4">
                  <c:v>378554</c:v>
                </c:pt>
                <c:pt idx="5">
                  <c:v>409578</c:v>
                </c:pt>
                <c:pt idx="6">
                  <c:v>428423</c:v>
                </c:pt>
                <c:pt idx="7">
                  <c:v>437406</c:v>
                </c:pt>
                <c:pt idx="8">
                  <c:v>474373</c:v>
                </c:pt>
                <c:pt idx="9">
                  <c:v>399840</c:v>
                </c:pt>
                <c:pt idx="10">
                  <c:v>241980</c:v>
                </c:pt>
                <c:pt idx="11">
                  <c:v>140006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21A-4058-AA92-9C340795E4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70578783"/>
        <c:axId val="670583583"/>
      </c:barChart>
      <c:catAx>
        <c:axId val="6705787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0583583"/>
        <c:crosses val="autoZero"/>
        <c:auto val="1"/>
        <c:lblAlgn val="ctr"/>
        <c:lblOffset val="100"/>
        <c:noMultiLvlLbl val="0"/>
      </c:catAx>
      <c:valAx>
        <c:axId val="6705835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05787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[TripData_Analysis.xlsx]Sheet1!PivotTable3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Average trip length per month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Sheet1!$B$1:$B$2</c:f>
              <c:strCache>
                <c:ptCount val="1"/>
                <c:pt idx="0">
                  <c:v>casual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Sheet1!$A$3:$A$15</c:f>
              <c:strCach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strCache>
            </c:strRef>
          </c:cat>
          <c:val>
            <c:numRef>
              <c:f>Sheet1!$B$3:$B$15</c:f>
              <c:numCache>
                <c:formatCode>General</c:formatCode>
                <c:ptCount val="12"/>
                <c:pt idx="0">
                  <c:v>9.1491540885719029</c:v>
                </c:pt>
                <c:pt idx="1">
                  <c:v>12.925344019676441</c:v>
                </c:pt>
                <c:pt idx="2">
                  <c:v>14.269557843731072</c:v>
                </c:pt>
                <c:pt idx="3">
                  <c:v>15.127167893179577</c:v>
                </c:pt>
                <c:pt idx="4">
                  <c:v>16.205472636815919</c:v>
                </c:pt>
                <c:pt idx="5">
                  <c:v>16.103692611125314</c:v>
                </c:pt>
                <c:pt idx="6">
                  <c:v>16.337755512647348</c:v>
                </c:pt>
                <c:pt idx="7">
                  <c:v>15.74602227400926</c:v>
                </c:pt>
                <c:pt idx="8">
                  <c:v>13.974449774022061</c:v>
                </c:pt>
                <c:pt idx="9">
                  <c:v>14.216944172380019</c:v>
                </c:pt>
                <c:pt idx="10">
                  <c:v>12.033010251230362</c:v>
                </c:pt>
                <c:pt idx="11">
                  <c:v>10.719705254387335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FA2-4FCF-B062-E6B1904BA7F9}"/>
            </c:ext>
          </c:extLst>
        </c:ser>
        <c:ser>
          <c:idx val="1"/>
          <c:order val="1"/>
          <c:tx>
            <c:strRef>
              <c:f>Sheet1!$C$1:$C$2</c:f>
              <c:strCache>
                <c:ptCount val="1"/>
                <c:pt idx="0">
                  <c:v>member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Sheet1!$A$3:$A$15</c:f>
              <c:strCach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strCache>
            </c:strRef>
          </c:cat>
          <c:val>
            <c:numRef>
              <c:f>Sheet1!$C$3:$C$15</c:f>
              <c:numCache>
                <c:formatCode>General</c:formatCode>
                <c:ptCount val="12"/>
                <c:pt idx="0">
                  <c:v>8.5168966119455121</c:v>
                </c:pt>
                <c:pt idx="1">
                  <c:v>10.105380083067709</c:v>
                </c:pt>
                <c:pt idx="2">
                  <c:v>10.042206473575892</c:v>
                </c:pt>
                <c:pt idx="3">
                  <c:v>10.562784457037939</c:v>
                </c:pt>
                <c:pt idx="4">
                  <c:v>11.562287018496701</c:v>
                </c:pt>
                <c:pt idx="5">
                  <c:v>11.92980335857883</c:v>
                </c:pt>
                <c:pt idx="6">
                  <c:v>11.854585304710531</c:v>
                </c:pt>
                <c:pt idx="7">
                  <c:v>11.591167016456106</c:v>
                </c:pt>
                <c:pt idx="8">
                  <c:v>10.778992480600708</c:v>
                </c:pt>
                <c:pt idx="9">
                  <c:v>10.513440376150459</c:v>
                </c:pt>
                <c:pt idx="10">
                  <c:v>9.5907471691875354</c:v>
                </c:pt>
                <c:pt idx="11">
                  <c:v>9.081103666985701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FA2-4FCF-B062-E6B1904BA7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98549311"/>
        <c:axId val="598553151"/>
      </c:barChart>
      <c:catAx>
        <c:axId val="5985493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8553151"/>
        <c:crosses val="autoZero"/>
        <c:auto val="1"/>
        <c:lblAlgn val="ctr"/>
        <c:lblOffset val="100"/>
        <c:noMultiLvlLbl val="0"/>
      </c:catAx>
      <c:valAx>
        <c:axId val="5985531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85493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[TripData_Analysis.xlsx]Sheet5!PivotTable7</c:name>
    <c:fmtId val="4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Sheet5!$B$1:$B$2</c:f>
              <c:strCache>
                <c:ptCount val="1"/>
                <c:pt idx="0">
                  <c:v>casual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Sheet5!$A$3:$A$6</c:f>
              <c:strCache>
                <c:ptCount val="3"/>
                <c:pt idx="0">
                  <c:v>classic_bike</c:v>
                </c:pt>
                <c:pt idx="1">
                  <c:v>electric_bike</c:v>
                </c:pt>
                <c:pt idx="2">
                  <c:v>electric_scooter</c:v>
                </c:pt>
              </c:strCache>
            </c:strRef>
          </c:cat>
          <c:val>
            <c:numRef>
              <c:f>Sheet5!$B$3:$B$6</c:f>
              <c:numCache>
                <c:formatCode>General</c:formatCode>
                <c:ptCount val="3"/>
                <c:pt idx="0">
                  <c:v>18.435896617412347</c:v>
                </c:pt>
                <c:pt idx="1">
                  <c:v>12.325235208486683</c:v>
                </c:pt>
                <c:pt idx="2">
                  <c:v>10.560253476500616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2A7-4FD1-86D8-12938B8E4565}"/>
            </c:ext>
          </c:extLst>
        </c:ser>
        <c:ser>
          <c:idx val="1"/>
          <c:order val="1"/>
          <c:tx>
            <c:strRef>
              <c:f>Sheet5!$C$1:$C$2</c:f>
              <c:strCache>
                <c:ptCount val="1"/>
                <c:pt idx="0">
                  <c:v>member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Sheet5!$A$3:$A$6</c:f>
              <c:strCache>
                <c:ptCount val="3"/>
                <c:pt idx="0">
                  <c:v>classic_bike</c:v>
                </c:pt>
                <c:pt idx="1">
                  <c:v>electric_bike</c:v>
                </c:pt>
                <c:pt idx="2">
                  <c:v>electric_scooter</c:v>
                </c:pt>
              </c:strCache>
            </c:strRef>
          </c:cat>
          <c:val>
            <c:numRef>
              <c:f>Sheet5!$C$3:$C$6</c:f>
              <c:numCache>
                <c:formatCode>General</c:formatCode>
                <c:ptCount val="3"/>
                <c:pt idx="0">
                  <c:v>11.924215819827472</c:v>
                </c:pt>
                <c:pt idx="1">
                  <c:v>10.015943183034224</c:v>
                </c:pt>
                <c:pt idx="2">
                  <c:v>7.6821318629275055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2A7-4FD1-86D8-12938B8E45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56727856"/>
        <c:axId val="256728336"/>
      </c:barChart>
      <c:catAx>
        <c:axId val="2567278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6728336"/>
        <c:crosses val="autoZero"/>
        <c:auto val="1"/>
        <c:lblAlgn val="ctr"/>
        <c:lblOffset val="100"/>
        <c:noMultiLvlLbl val="0"/>
      </c:catAx>
      <c:valAx>
        <c:axId val="256728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67278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[TripData_Analysis.xlsx]Sheet2!PivotTable4</c:name>
    <c:fmtId val="1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Number</a:t>
            </a:r>
            <a:r>
              <a:rPr lang="en-US" baseline="0"/>
              <a:t> of trips per week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Sheet2!$B$1:$B$2</c:f>
              <c:strCache>
                <c:ptCount val="1"/>
                <c:pt idx="0">
                  <c:v>0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Sheet2!$A$3:$A$5</c:f>
              <c:strCache>
                <c:ptCount val="2"/>
                <c:pt idx="0">
                  <c:v>casual</c:v>
                </c:pt>
                <c:pt idx="1">
                  <c:v>member</c:v>
                </c:pt>
              </c:strCache>
            </c:strRef>
          </c:cat>
          <c:val>
            <c:numRef>
              <c:f>Sheet2!$B$3:$B$5</c:f>
              <c:numCache>
                <c:formatCode>General</c:formatCode>
                <c:ptCount val="2"/>
                <c:pt idx="0">
                  <c:v>369846</c:v>
                </c:pt>
                <c:pt idx="1">
                  <c:v>417332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6B4-4F76-88B5-4A3D136CD0A2}"/>
            </c:ext>
          </c:extLst>
        </c:ser>
        <c:ser>
          <c:idx val="1"/>
          <c:order val="1"/>
          <c:tx>
            <c:strRef>
              <c:f>Sheet2!$C$1:$C$2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Sheet2!$A$3:$A$5</c:f>
              <c:strCache>
                <c:ptCount val="2"/>
                <c:pt idx="0">
                  <c:v>casual</c:v>
                </c:pt>
                <c:pt idx="1">
                  <c:v>member</c:v>
                </c:pt>
              </c:strCache>
            </c:strRef>
          </c:cat>
          <c:val>
            <c:numRef>
              <c:f>Sheet2!$C$3:$C$5</c:f>
              <c:numCache>
                <c:formatCode>General</c:formatCode>
                <c:ptCount val="2"/>
                <c:pt idx="0">
                  <c:v>251855</c:v>
                </c:pt>
                <c:pt idx="1">
                  <c:v>528899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6B4-4F76-88B5-4A3D136CD0A2}"/>
            </c:ext>
          </c:extLst>
        </c:ser>
        <c:ser>
          <c:idx val="2"/>
          <c:order val="2"/>
          <c:tx>
            <c:strRef>
              <c:f>Sheet2!$D$1:$D$2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Sheet2!$A$3:$A$5</c:f>
              <c:strCache>
                <c:ptCount val="2"/>
                <c:pt idx="0">
                  <c:v>casual</c:v>
                </c:pt>
                <c:pt idx="1">
                  <c:v>member</c:v>
                </c:pt>
              </c:strCache>
            </c:strRef>
          </c:cat>
          <c:val>
            <c:numRef>
              <c:f>Sheet2!$D$3:$D$5</c:f>
              <c:numCache>
                <c:formatCode>General</c:formatCode>
                <c:ptCount val="2"/>
                <c:pt idx="0">
                  <c:v>231633</c:v>
                </c:pt>
                <c:pt idx="1">
                  <c:v>567805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6B4-4F76-88B5-4A3D136CD0A2}"/>
            </c:ext>
          </c:extLst>
        </c:ser>
        <c:ser>
          <c:idx val="3"/>
          <c:order val="3"/>
          <c:tx>
            <c:strRef>
              <c:f>Sheet2!$E$1:$E$2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Sheet2!$A$3:$A$5</c:f>
              <c:strCache>
                <c:ptCount val="2"/>
                <c:pt idx="0">
                  <c:v>casual</c:v>
                </c:pt>
                <c:pt idx="1">
                  <c:v>member</c:v>
                </c:pt>
              </c:strCache>
            </c:strRef>
          </c:cat>
          <c:val>
            <c:numRef>
              <c:f>Sheet2!$E$3:$E$5</c:f>
              <c:numCache>
                <c:formatCode>General</c:formatCode>
                <c:ptCount val="2"/>
                <c:pt idx="0">
                  <c:v>269434</c:v>
                </c:pt>
                <c:pt idx="1">
                  <c:v>604882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6B4-4F76-88B5-4A3D136CD0A2}"/>
            </c:ext>
          </c:extLst>
        </c:ser>
        <c:ser>
          <c:idx val="4"/>
          <c:order val="4"/>
          <c:tx>
            <c:strRef>
              <c:f>Sheet2!$F$1:$F$2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Sheet2!$A$3:$A$5</c:f>
              <c:strCache>
                <c:ptCount val="2"/>
                <c:pt idx="0">
                  <c:v>casual</c:v>
                </c:pt>
                <c:pt idx="1">
                  <c:v>member</c:v>
                </c:pt>
              </c:strCache>
            </c:strRef>
          </c:cat>
          <c:val>
            <c:numRef>
              <c:f>Sheet2!$F$3:$F$5</c:f>
              <c:numCache>
                <c:formatCode>General</c:formatCode>
                <c:ptCount val="2"/>
                <c:pt idx="0">
                  <c:v>265370</c:v>
                </c:pt>
                <c:pt idx="1">
                  <c:v>571857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6B4-4F76-88B5-4A3D136CD0A2}"/>
            </c:ext>
          </c:extLst>
        </c:ser>
        <c:ser>
          <c:idx val="5"/>
          <c:order val="5"/>
          <c:tx>
            <c:strRef>
              <c:f>Sheet2!$G$1:$G$2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Sheet2!$A$3:$A$5</c:f>
              <c:strCache>
                <c:ptCount val="2"/>
                <c:pt idx="0">
                  <c:v>casual</c:v>
                </c:pt>
                <c:pt idx="1">
                  <c:v>member</c:v>
                </c:pt>
              </c:strCache>
            </c:strRef>
          </c:cat>
          <c:val>
            <c:numRef>
              <c:f>Sheet2!$G$3:$G$5</c:f>
              <c:numCache>
                <c:formatCode>General</c:formatCode>
                <c:ptCount val="2"/>
                <c:pt idx="0">
                  <c:v>316676</c:v>
                </c:pt>
                <c:pt idx="1">
                  <c:v>529727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46B4-4F76-88B5-4A3D136CD0A2}"/>
            </c:ext>
          </c:extLst>
        </c:ser>
        <c:ser>
          <c:idx val="6"/>
          <c:order val="6"/>
          <c:tx>
            <c:strRef>
              <c:f>Sheet2!$H$1:$H$2</c:f>
              <c:strCache>
                <c:ptCount val="1"/>
                <c:pt idx="0">
                  <c:v>6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Sheet2!$A$3:$A$5</c:f>
              <c:strCache>
                <c:ptCount val="2"/>
                <c:pt idx="0">
                  <c:v>casual</c:v>
                </c:pt>
                <c:pt idx="1">
                  <c:v>member</c:v>
                </c:pt>
              </c:strCache>
            </c:strRef>
          </c:cat>
          <c:val>
            <c:numRef>
              <c:f>Sheet2!$H$3:$H$5</c:f>
              <c:numCache>
                <c:formatCode>General</c:formatCode>
                <c:ptCount val="2"/>
                <c:pt idx="0">
                  <c:v>446537</c:v>
                </c:pt>
                <c:pt idx="1">
                  <c:v>482531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6B4-4F76-88B5-4A3D136CD0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56697616"/>
        <c:axId val="256704336"/>
      </c:barChart>
      <c:catAx>
        <c:axId val="256697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6704336"/>
        <c:crosses val="autoZero"/>
        <c:auto val="1"/>
        <c:lblAlgn val="ctr"/>
        <c:lblOffset val="100"/>
        <c:noMultiLvlLbl val="0"/>
      </c:catAx>
      <c:valAx>
        <c:axId val="256704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66976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[TripData_Analysis.xlsx]Sheet3!PivotTable5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Number</a:t>
            </a:r>
            <a:r>
              <a:rPr lang="en-US" baseline="0"/>
              <a:t> of trips per day(weekday)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Sheet3!$B$3:$B$4</c:f>
              <c:strCache>
                <c:ptCount val="1"/>
                <c:pt idx="0">
                  <c:v>casual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Sheet3!$A$5:$A$29</c:f>
              <c:strCach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strCache>
            </c:strRef>
          </c:cat>
          <c:val>
            <c:numRef>
              <c:f>Sheet3!$B$5:$B$29</c:f>
              <c:numCache>
                <c:formatCode>General</c:formatCode>
                <c:ptCount val="24"/>
                <c:pt idx="0">
                  <c:v>16262</c:v>
                </c:pt>
                <c:pt idx="1">
                  <c:v>9564</c:v>
                </c:pt>
                <c:pt idx="2">
                  <c:v>5951</c:v>
                </c:pt>
                <c:pt idx="3">
                  <c:v>3462</c:v>
                </c:pt>
                <c:pt idx="4">
                  <c:v>3481</c:v>
                </c:pt>
                <c:pt idx="5">
                  <c:v>8853</c:v>
                </c:pt>
                <c:pt idx="6">
                  <c:v>22957</c:v>
                </c:pt>
                <c:pt idx="7">
                  <c:v>43289</c:v>
                </c:pt>
                <c:pt idx="8">
                  <c:v>56587</c:v>
                </c:pt>
                <c:pt idx="9">
                  <c:v>44801</c:v>
                </c:pt>
                <c:pt idx="10">
                  <c:v>48245</c:v>
                </c:pt>
                <c:pt idx="11">
                  <c:v>61703</c:v>
                </c:pt>
                <c:pt idx="12">
                  <c:v>75823</c:v>
                </c:pt>
                <c:pt idx="13">
                  <c:v>78586</c:v>
                </c:pt>
                <c:pt idx="14">
                  <c:v>83402</c:v>
                </c:pt>
                <c:pt idx="15">
                  <c:v>96923</c:v>
                </c:pt>
                <c:pt idx="16">
                  <c:v>123032</c:v>
                </c:pt>
                <c:pt idx="17">
                  <c:v>144396</c:v>
                </c:pt>
                <c:pt idx="18">
                  <c:v>124193</c:v>
                </c:pt>
                <c:pt idx="19">
                  <c:v>90373</c:v>
                </c:pt>
                <c:pt idx="20">
                  <c:v>65397</c:v>
                </c:pt>
                <c:pt idx="21">
                  <c:v>53313</c:v>
                </c:pt>
                <c:pt idx="22">
                  <c:v>44241</c:v>
                </c:pt>
                <c:pt idx="23">
                  <c:v>30134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87C-4DEE-905C-DFB9740BED2E}"/>
            </c:ext>
          </c:extLst>
        </c:ser>
        <c:ser>
          <c:idx val="1"/>
          <c:order val="1"/>
          <c:tx>
            <c:strRef>
              <c:f>Sheet3!$C$3:$C$4</c:f>
              <c:strCache>
                <c:ptCount val="1"/>
                <c:pt idx="0">
                  <c:v>member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Sheet3!$A$5:$A$29</c:f>
              <c:strCach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strCache>
            </c:strRef>
          </c:cat>
          <c:val>
            <c:numRef>
              <c:f>Sheet3!$C$5:$C$29</c:f>
              <c:numCache>
                <c:formatCode>General</c:formatCode>
                <c:ptCount val="24"/>
                <c:pt idx="0">
                  <c:v>16018</c:v>
                </c:pt>
                <c:pt idx="1">
                  <c:v>8533</c:v>
                </c:pt>
                <c:pt idx="2">
                  <c:v>4602</c:v>
                </c:pt>
                <c:pt idx="3">
                  <c:v>3813</c:v>
                </c:pt>
                <c:pt idx="4">
                  <c:v>5865</c:v>
                </c:pt>
                <c:pt idx="5">
                  <c:v>30111</c:v>
                </c:pt>
                <c:pt idx="6">
                  <c:v>93585</c:v>
                </c:pt>
                <c:pt idx="7">
                  <c:v>181468</c:v>
                </c:pt>
                <c:pt idx="8">
                  <c:v>222965</c:v>
                </c:pt>
                <c:pt idx="9">
                  <c:v>127796</c:v>
                </c:pt>
                <c:pt idx="10">
                  <c:v>94999</c:v>
                </c:pt>
                <c:pt idx="11">
                  <c:v>113991</c:v>
                </c:pt>
                <c:pt idx="12">
                  <c:v>134301</c:v>
                </c:pt>
                <c:pt idx="13">
                  <c:v>133794</c:v>
                </c:pt>
                <c:pt idx="14">
                  <c:v>134889</c:v>
                </c:pt>
                <c:pt idx="15">
                  <c:v>180335</c:v>
                </c:pt>
                <c:pt idx="16">
                  <c:v>272967</c:v>
                </c:pt>
                <c:pt idx="17">
                  <c:v>326608</c:v>
                </c:pt>
                <c:pt idx="18">
                  <c:v>246871</c:v>
                </c:pt>
                <c:pt idx="19">
                  <c:v>168092</c:v>
                </c:pt>
                <c:pt idx="20">
                  <c:v>116035</c:v>
                </c:pt>
                <c:pt idx="21">
                  <c:v>88113</c:v>
                </c:pt>
                <c:pt idx="22">
                  <c:v>60818</c:v>
                </c:pt>
                <c:pt idx="23">
                  <c:v>36601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87C-4DEE-905C-DFB9740BED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5353647"/>
        <c:axId val="555366607"/>
      </c:lineChart>
      <c:catAx>
        <c:axId val="5553536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5366607"/>
        <c:crosses val="autoZero"/>
        <c:auto val="1"/>
        <c:lblAlgn val="ctr"/>
        <c:lblOffset val="100"/>
        <c:noMultiLvlLbl val="0"/>
      </c:catAx>
      <c:valAx>
        <c:axId val="5553666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53536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[TripData_Analysis.xlsx]Sheet3!PivotTable5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Number</a:t>
            </a:r>
            <a:r>
              <a:rPr lang="en-US" baseline="0"/>
              <a:t> of trips per day(weekend)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Sheet3!$B$3:$B$4</c:f>
              <c:strCache>
                <c:ptCount val="1"/>
                <c:pt idx="0">
                  <c:v>casual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Sheet3!$A$5:$A$29</c:f>
              <c:strCach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strCache>
            </c:strRef>
          </c:cat>
          <c:val>
            <c:numRef>
              <c:f>Sheet3!$B$5:$B$29</c:f>
              <c:numCache>
                <c:formatCode>General</c:formatCode>
                <c:ptCount val="24"/>
                <c:pt idx="0">
                  <c:v>19393</c:v>
                </c:pt>
                <c:pt idx="1">
                  <c:v>14293</c:v>
                </c:pt>
                <c:pt idx="2">
                  <c:v>8850</c:v>
                </c:pt>
                <c:pt idx="3">
                  <c:v>4767</c:v>
                </c:pt>
                <c:pt idx="4">
                  <c:v>3034</c:v>
                </c:pt>
                <c:pt idx="5">
                  <c:v>3251</c:v>
                </c:pt>
                <c:pt idx="6">
                  <c:v>5841</c:v>
                </c:pt>
                <c:pt idx="7">
                  <c:v>10283</c:v>
                </c:pt>
                <c:pt idx="8">
                  <c:v>19184</c:v>
                </c:pt>
                <c:pt idx="9">
                  <c:v>31902</c:v>
                </c:pt>
                <c:pt idx="10">
                  <c:v>46194</c:v>
                </c:pt>
                <c:pt idx="11">
                  <c:v>58642</c:v>
                </c:pt>
                <c:pt idx="12">
                  <c:v>66502</c:v>
                </c:pt>
                <c:pt idx="13">
                  <c:v>69858</c:v>
                </c:pt>
                <c:pt idx="14">
                  <c:v>71305</c:v>
                </c:pt>
                <c:pt idx="15">
                  <c:v>73222</c:v>
                </c:pt>
                <c:pt idx="16">
                  <c:v>68430</c:v>
                </c:pt>
                <c:pt idx="17">
                  <c:v>59515</c:v>
                </c:pt>
                <c:pt idx="18">
                  <c:v>49632</c:v>
                </c:pt>
                <c:pt idx="19">
                  <c:v>37756</c:v>
                </c:pt>
                <c:pt idx="20">
                  <c:v>28372</c:v>
                </c:pt>
                <c:pt idx="21">
                  <c:v>24684</c:v>
                </c:pt>
                <c:pt idx="22">
                  <c:v>23804</c:v>
                </c:pt>
                <c:pt idx="23">
                  <c:v>17669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9FA-458E-BB0B-F216AA01717A}"/>
            </c:ext>
          </c:extLst>
        </c:ser>
        <c:ser>
          <c:idx val="1"/>
          <c:order val="1"/>
          <c:tx>
            <c:strRef>
              <c:f>Sheet3!$C$3:$C$4</c:f>
              <c:strCache>
                <c:ptCount val="1"/>
                <c:pt idx="0">
                  <c:v>member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Sheet3!$A$5:$A$29</c:f>
              <c:strCach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strCache>
            </c:strRef>
          </c:cat>
          <c:val>
            <c:numRef>
              <c:f>Sheet3!$C$5:$C$29</c:f>
              <c:numCache>
                <c:formatCode>General</c:formatCode>
                <c:ptCount val="24"/>
                <c:pt idx="0">
                  <c:v>16808</c:v>
                </c:pt>
                <c:pt idx="1">
                  <c:v>11562</c:v>
                </c:pt>
                <c:pt idx="2">
                  <c:v>6798</c:v>
                </c:pt>
                <c:pt idx="3">
                  <c:v>4018</c:v>
                </c:pt>
                <c:pt idx="4">
                  <c:v>2828</c:v>
                </c:pt>
                <c:pt idx="5">
                  <c:v>4396</c:v>
                </c:pt>
                <c:pt idx="6">
                  <c:v>10069</c:v>
                </c:pt>
                <c:pt idx="7">
                  <c:v>18487</c:v>
                </c:pt>
                <c:pt idx="8">
                  <c:v>31954</c:v>
                </c:pt>
                <c:pt idx="9">
                  <c:v>45975</c:v>
                </c:pt>
                <c:pt idx="10">
                  <c:v>58356</c:v>
                </c:pt>
                <c:pt idx="11">
                  <c:v>65130</c:v>
                </c:pt>
                <c:pt idx="12">
                  <c:v>70262</c:v>
                </c:pt>
                <c:pt idx="13">
                  <c:v>70777</c:v>
                </c:pt>
                <c:pt idx="14">
                  <c:v>69837</c:v>
                </c:pt>
                <c:pt idx="15">
                  <c:v>70621</c:v>
                </c:pt>
                <c:pt idx="16">
                  <c:v>69893</c:v>
                </c:pt>
                <c:pt idx="17">
                  <c:v>65071</c:v>
                </c:pt>
                <c:pt idx="18">
                  <c:v>59102</c:v>
                </c:pt>
                <c:pt idx="19">
                  <c:v>46672</c:v>
                </c:pt>
                <c:pt idx="20">
                  <c:v>34231</c:v>
                </c:pt>
                <c:pt idx="21">
                  <c:v>27531</c:v>
                </c:pt>
                <c:pt idx="22">
                  <c:v>23159</c:v>
                </c:pt>
                <c:pt idx="23">
                  <c:v>16326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9FA-458E-BB0B-F216AA0171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5353647"/>
        <c:axId val="555366607"/>
      </c:lineChart>
      <c:catAx>
        <c:axId val="5553536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5366607"/>
        <c:crosses val="autoZero"/>
        <c:auto val="1"/>
        <c:lblAlgn val="ctr"/>
        <c:lblOffset val="100"/>
        <c:noMultiLvlLbl val="0"/>
      </c:catAx>
      <c:valAx>
        <c:axId val="5553666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53536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4C2007-3F20-4FC7-8186-B98FB9E80056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1379B02-9EDF-4130-9E08-83245556C072}">
      <dgm:prSet/>
      <dgm:spPr/>
      <dgm:t>
        <a:bodyPr/>
        <a:lstStyle/>
        <a:p>
          <a:r>
            <a:rPr lang="en-US"/>
            <a:t>Cyclicstic is a bike-share program that features more than 5,800 bicycles and 600 docking stations. The bikes can be unlocked from one station and returned to any other station in the system anytime.</a:t>
          </a:r>
        </a:p>
      </dgm:t>
    </dgm:pt>
    <dgm:pt modelId="{CA39E74A-BEE8-4DEE-96FB-6B00626B4A99}" type="parTrans" cxnId="{1D0FF9BE-C070-459C-B2D2-28DEFFDB0B92}">
      <dgm:prSet/>
      <dgm:spPr/>
      <dgm:t>
        <a:bodyPr/>
        <a:lstStyle/>
        <a:p>
          <a:endParaRPr lang="en-US"/>
        </a:p>
      </dgm:t>
    </dgm:pt>
    <dgm:pt modelId="{F381BBF0-43F1-4053-B66A-1DFB342E0BE5}" type="sibTrans" cxnId="{1D0FF9BE-C070-459C-B2D2-28DEFFDB0B92}">
      <dgm:prSet/>
      <dgm:spPr/>
      <dgm:t>
        <a:bodyPr/>
        <a:lstStyle/>
        <a:p>
          <a:endParaRPr lang="en-US"/>
        </a:p>
      </dgm:t>
    </dgm:pt>
    <dgm:pt modelId="{E7F4AF40-6D21-4C99-ABB1-024543CB4BE5}">
      <dgm:prSet/>
      <dgm:spPr/>
      <dgm:t>
        <a:bodyPr/>
        <a:lstStyle/>
        <a:p>
          <a:r>
            <a:rPr lang="en-US"/>
            <a:t>Customers who purchase single-ride or full-day passes are referred to as casual riders. Customers who purchase annual memberships are Cyclistic members.</a:t>
          </a:r>
        </a:p>
      </dgm:t>
    </dgm:pt>
    <dgm:pt modelId="{504C0B56-2BBB-4EC5-B4DB-6513145071CE}" type="parTrans" cxnId="{36894A61-D99A-4A00-8D9C-DCD848040CCC}">
      <dgm:prSet/>
      <dgm:spPr/>
      <dgm:t>
        <a:bodyPr/>
        <a:lstStyle/>
        <a:p>
          <a:endParaRPr lang="en-US"/>
        </a:p>
      </dgm:t>
    </dgm:pt>
    <dgm:pt modelId="{BB821CA8-3E68-4CA6-8A34-9BB05857DEE6}" type="sibTrans" cxnId="{36894A61-D99A-4A00-8D9C-DCD848040CCC}">
      <dgm:prSet/>
      <dgm:spPr/>
      <dgm:t>
        <a:bodyPr/>
        <a:lstStyle/>
        <a:p>
          <a:endParaRPr lang="en-US"/>
        </a:p>
      </dgm:t>
    </dgm:pt>
    <dgm:pt modelId="{358E9D52-80D6-4C1E-B90D-A479180B615A}">
      <dgm:prSet/>
      <dgm:spPr/>
      <dgm:t>
        <a:bodyPr/>
        <a:lstStyle/>
        <a:p>
          <a:r>
            <a:rPr lang="en-US"/>
            <a:t>Cyclistic’s finance analysts have concluded that annual members are much more profitable than casual riders although, the pricing flexibility helps Cyclistic attract more customers.</a:t>
          </a:r>
        </a:p>
      </dgm:t>
    </dgm:pt>
    <dgm:pt modelId="{B17EF500-ABF0-4520-A86F-23ECDD92C001}" type="parTrans" cxnId="{520C254F-483B-4ED6-9EBA-EDBE0E70D117}">
      <dgm:prSet/>
      <dgm:spPr/>
      <dgm:t>
        <a:bodyPr/>
        <a:lstStyle/>
        <a:p>
          <a:endParaRPr lang="en-US"/>
        </a:p>
      </dgm:t>
    </dgm:pt>
    <dgm:pt modelId="{0FB3DE15-C56F-44A9-9C15-07D3A3D126AA}" type="sibTrans" cxnId="{520C254F-483B-4ED6-9EBA-EDBE0E70D117}">
      <dgm:prSet/>
      <dgm:spPr/>
      <dgm:t>
        <a:bodyPr/>
        <a:lstStyle/>
        <a:p>
          <a:endParaRPr lang="en-US"/>
        </a:p>
      </dgm:t>
    </dgm:pt>
    <dgm:pt modelId="{0C6EFD36-8E9A-4F04-AA1F-2BB90C10FFE4}" type="pres">
      <dgm:prSet presAssocID="{C14C2007-3F20-4FC7-8186-B98FB9E80056}" presName="vert0" presStyleCnt="0">
        <dgm:presLayoutVars>
          <dgm:dir/>
          <dgm:animOne val="branch"/>
          <dgm:animLvl val="lvl"/>
        </dgm:presLayoutVars>
      </dgm:prSet>
      <dgm:spPr/>
    </dgm:pt>
    <dgm:pt modelId="{0A265637-A886-4C76-952A-6A7CDB225E6D}" type="pres">
      <dgm:prSet presAssocID="{81379B02-9EDF-4130-9E08-83245556C072}" presName="thickLine" presStyleLbl="alignNode1" presStyleIdx="0" presStyleCnt="3"/>
      <dgm:spPr/>
    </dgm:pt>
    <dgm:pt modelId="{5FD828F4-3DD5-4303-A95C-EB7F1A0EDF41}" type="pres">
      <dgm:prSet presAssocID="{81379B02-9EDF-4130-9E08-83245556C072}" presName="horz1" presStyleCnt="0"/>
      <dgm:spPr/>
    </dgm:pt>
    <dgm:pt modelId="{D7095071-8441-416E-A75F-4236042A1C07}" type="pres">
      <dgm:prSet presAssocID="{81379B02-9EDF-4130-9E08-83245556C072}" presName="tx1" presStyleLbl="revTx" presStyleIdx="0" presStyleCnt="3"/>
      <dgm:spPr/>
    </dgm:pt>
    <dgm:pt modelId="{435DF4FE-3661-46F5-BAC6-F4FB3E088852}" type="pres">
      <dgm:prSet presAssocID="{81379B02-9EDF-4130-9E08-83245556C072}" presName="vert1" presStyleCnt="0"/>
      <dgm:spPr/>
    </dgm:pt>
    <dgm:pt modelId="{F8AB0DFA-778F-4CC2-8AFF-962DC48E8814}" type="pres">
      <dgm:prSet presAssocID="{E7F4AF40-6D21-4C99-ABB1-024543CB4BE5}" presName="thickLine" presStyleLbl="alignNode1" presStyleIdx="1" presStyleCnt="3"/>
      <dgm:spPr/>
    </dgm:pt>
    <dgm:pt modelId="{13CF499C-6E2B-427A-9A8C-4BB42479BAE1}" type="pres">
      <dgm:prSet presAssocID="{E7F4AF40-6D21-4C99-ABB1-024543CB4BE5}" presName="horz1" presStyleCnt="0"/>
      <dgm:spPr/>
    </dgm:pt>
    <dgm:pt modelId="{7448436D-FB04-4B31-AE1E-F6BCE5480052}" type="pres">
      <dgm:prSet presAssocID="{E7F4AF40-6D21-4C99-ABB1-024543CB4BE5}" presName="tx1" presStyleLbl="revTx" presStyleIdx="1" presStyleCnt="3"/>
      <dgm:spPr/>
    </dgm:pt>
    <dgm:pt modelId="{4407FCD6-0CE4-410E-9CDC-8F854353BDB4}" type="pres">
      <dgm:prSet presAssocID="{E7F4AF40-6D21-4C99-ABB1-024543CB4BE5}" presName="vert1" presStyleCnt="0"/>
      <dgm:spPr/>
    </dgm:pt>
    <dgm:pt modelId="{0449B142-C45C-462E-93DF-45198F98029E}" type="pres">
      <dgm:prSet presAssocID="{358E9D52-80D6-4C1E-B90D-A479180B615A}" presName="thickLine" presStyleLbl="alignNode1" presStyleIdx="2" presStyleCnt="3"/>
      <dgm:spPr/>
    </dgm:pt>
    <dgm:pt modelId="{65D2E878-5140-428C-9427-93817E84087C}" type="pres">
      <dgm:prSet presAssocID="{358E9D52-80D6-4C1E-B90D-A479180B615A}" presName="horz1" presStyleCnt="0"/>
      <dgm:spPr/>
    </dgm:pt>
    <dgm:pt modelId="{40BFAD01-E5BF-4788-A577-215747D2D14D}" type="pres">
      <dgm:prSet presAssocID="{358E9D52-80D6-4C1E-B90D-A479180B615A}" presName="tx1" presStyleLbl="revTx" presStyleIdx="2" presStyleCnt="3"/>
      <dgm:spPr/>
    </dgm:pt>
    <dgm:pt modelId="{3297C867-14CA-48DA-9EF7-4CF3CB02505D}" type="pres">
      <dgm:prSet presAssocID="{358E9D52-80D6-4C1E-B90D-A479180B615A}" presName="vert1" presStyleCnt="0"/>
      <dgm:spPr/>
    </dgm:pt>
  </dgm:ptLst>
  <dgm:cxnLst>
    <dgm:cxn modelId="{D27C2603-BFC7-4B7D-9A74-95B17780F2D6}" type="presOf" srcId="{358E9D52-80D6-4C1E-B90D-A479180B615A}" destId="{40BFAD01-E5BF-4788-A577-215747D2D14D}" srcOrd="0" destOrd="0" presId="urn:microsoft.com/office/officeart/2008/layout/LinedList"/>
    <dgm:cxn modelId="{D9CFB934-9047-49CF-A673-8508832F1B1E}" type="presOf" srcId="{81379B02-9EDF-4130-9E08-83245556C072}" destId="{D7095071-8441-416E-A75F-4236042A1C07}" srcOrd="0" destOrd="0" presId="urn:microsoft.com/office/officeart/2008/layout/LinedList"/>
    <dgm:cxn modelId="{36894A61-D99A-4A00-8D9C-DCD848040CCC}" srcId="{C14C2007-3F20-4FC7-8186-B98FB9E80056}" destId="{E7F4AF40-6D21-4C99-ABB1-024543CB4BE5}" srcOrd="1" destOrd="0" parTransId="{504C0B56-2BBB-4EC5-B4DB-6513145071CE}" sibTransId="{BB821CA8-3E68-4CA6-8A34-9BB05857DEE6}"/>
    <dgm:cxn modelId="{520C254F-483B-4ED6-9EBA-EDBE0E70D117}" srcId="{C14C2007-3F20-4FC7-8186-B98FB9E80056}" destId="{358E9D52-80D6-4C1E-B90D-A479180B615A}" srcOrd="2" destOrd="0" parTransId="{B17EF500-ABF0-4520-A86F-23ECDD92C001}" sibTransId="{0FB3DE15-C56F-44A9-9C15-07D3A3D126AA}"/>
    <dgm:cxn modelId="{1129C45A-710C-49C5-A3D5-2D7269211E0A}" type="presOf" srcId="{C14C2007-3F20-4FC7-8186-B98FB9E80056}" destId="{0C6EFD36-8E9A-4F04-AA1F-2BB90C10FFE4}" srcOrd="0" destOrd="0" presId="urn:microsoft.com/office/officeart/2008/layout/LinedList"/>
    <dgm:cxn modelId="{65EA22B2-E92F-4DED-9CA0-4E9095CCFBB4}" type="presOf" srcId="{E7F4AF40-6D21-4C99-ABB1-024543CB4BE5}" destId="{7448436D-FB04-4B31-AE1E-F6BCE5480052}" srcOrd="0" destOrd="0" presId="urn:microsoft.com/office/officeart/2008/layout/LinedList"/>
    <dgm:cxn modelId="{1D0FF9BE-C070-459C-B2D2-28DEFFDB0B92}" srcId="{C14C2007-3F20-4FC7-8186-B98FB9E80056}" destId="{81379B02-9EDF-4130-9E08-83245556C072}" srcOrd="0" destOrd="0" parTransId="{CA39E74A-BEE8-4DEE-96FB-6B00626B4A99}" sibTransId="{F381BBF0-43F1-4053-B66A-1DFB342E0BE5}"/>
    <dgm:cxn modelId="{22BDDE5F-44AF-4494-B2FC-AEB5CA0F06DD}" type="presParOf" srcId="{0C6EFD36-8E9A-4F04-AA1F-2BB90C10FFE4}" destId="{0A265637-A886-4C76-952A-6A7CDB225E6D}" srcOrd="0" destOrd="0" presId="urn:microsoft.com/office/officeart/2008/layout/LinedList"/>
    <dgm:cxn modelId="{73783190-660A-4860-8BD9-99F8DAA950B5}" type="presParOf" srcId="{0C6EFD36-8E9A-4F04-AA1F-2BB90C10FFE4}" destId="{5FD828F4-3DD5-4303-A95C-EB7F1A0EDF41}" srcOrd="1" destOrd="0" presId="urn:microsoft.com/office/officeart/2008/layout/LinedList"/>
    <dgm:cxn modelId="{E6582328-FB60-4AB4-A1A2-F3A992DBDE05}" type="presParOf" srcId="{5FD828F4-3DD5-4303-A95C-EB7F1A0EDF41}" destId="{D7095071-8441-416E-A75F-4236042A1C07}" srcOrd="0" destOrd="0" presId="urn:microsoft.com/office/officeart/2008/layout/LinedList"/>
    <dgm:cxn modelId="{7F1BAD58-5193-41F1-84FD-DA9BDB223895}" type="presParOf" srcId="{5FD828F4-3DD5-4303-A95C-EB7F1A0EDF41}" destId="{435DF4FE-3661-46F5-BAC6-F4FB3E088852}" srcOrd="1" destOrd="0" presId="urn:microsoft.com/office/officeart/2008/layout/LinedList"/>
    <dgm:cxn modelId="{460A8B5A-DD41-4783-BA4B-4D9450CC17EB}" type="presParOf" srcId="{0C6EFD36-8E9A-4F04-AA1F-2BB90C10FFE4}" destId="{F8AB0DFA-778F-4CC2-8AFF-962DC48E8814}" srcOrd="2" destOrd="0" presId="urn:microsoft.com/office/officeart/2008/layout/LinedList"/>
    <dgm:cxn modelId="{48FF857C-86F8-4132-AA5E-1615D2DF196F}" type="presParOf" srcId="{0C6EFD36-8E9A-4F04-AA1F-2BB90C10FFE4}" destId="{13CF499C-6E2B-427A-9A8C-4BB42479BAE1}" srcOrd="3" destOrd="0" presId="urn:microsoft.com/office/officeart/2008/layout/LinedList"/>
    <dgm:cxn modelId="{70E20367-B6C6-4378-B0F7-99C897A86778}" type="presParOf" srcId="{13CF499C-6E2B-427A-9A8C-4BB42479BAE1}" destId="{7448436D-FB04-4B31-AE1E-F6BCE5480052}" srcOrd="0" destOrd="0" presId="urn:microsoft.com/office/officeart/2008/layout/LinedList"/>
    <dgm:cxn modelId="{0ED4DB1C-E2DA-43D5-A6DE-00EF2627D65F}" type="presParOf" srcId="{13CF499C-6E2B-427A-9A8C-4BB42479BAE1}" destId="{4407FCD6-0CE4-410E-9CDC-8F854353BDB4}" srcOrd="1" destOrd="0" presId="urn:microsoft.com/office/officeart/2008/layout/LinedList"/>
    <dgm:cxn modelId="{FE4F636A-28DD-405A-ACE4-76EE1F17E733}" type="presParOf" srcId="{0C6EFD36-8E9A-4F04-AA1F-2BB90C10FFE4}" destId="{0449B142-C45C-462E-93DF-45198F98029E}" srcOrd="4" destOrd="0" presId="urn:microsoft.com/office/officeart/2008/layout/LinedList"/>
    <dgm:cxn modelId="{732D0407-6D65-4706-9827-411FF0BB4460}" type="presParOf" srcId="{0C6EFD36-8E9A-4F04-AA1F-2BB90C10FFE4}" destId="{65D2E878-5140-428C-9427-93817E84087C}" srcOrd="5" destOrd="0" presId="urn:microsoft.com/office/officeart/2008/layout/LinedList"/>
    <dgm:cxn modelId="{C6E5F27A-35B2-4EC5-ACFD-3E5F19DA712C}" type="presParOf" srcId="{65D2E878-5140-428C-9427-93817E84087C}" destId="{40BFAD01-E5BF-4788-A577-215747D2D14D}" srcOrd="0" destOrd="0" presId="urn:microsoft.com/office/officeart/2008/layout/LinedList"/>
    <dgm:cxn modelId="{E33B3838-DC64-410C-998E-667C84A41BDA}" type="presParOf" srcId="{65D2E878-5140-428C-9427-93817E84087C}" destId="{3297C867-14CA-48DA-9EF7-4CF3CB02505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265637-A886-4C76-952A-6A7CDB225E6D}">
      <dsp:nvSpPr>
        <dsp:cNvPr id="0" name=""/>
        <dsp:cNvSpPr/>
      </dsp:nvSpPr>
      <dsp:spPr>
        <a:xfrm>
          <a:off x="0" y="2495"/>
          <a:ext cx="7216416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095071-8441-416E-A75F-4236042A1C07}">
      <dsp:nvSpPr>
        <dsp:cNvPr id="0" name=""/>
        <dsp:cNvSpPr/>
      </dsp:nvSpPr>
      <dsp:spPr>
        <a:xfrm>
          <a:off x="0" y="2495"/>
          <a:ext cx="7216416" cy="1702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Cyclicstic is a bike-share program that features more than 5,800 bicycles and 600 docking stations. The bikes can be unlocked from one station and returned to any other station in the system anytime.</a:t>
          </a:r>
        </a:p>
      </dsp:txBody>
      <dsp:txXfrm>
        <a:off x="0" y="2495"/>
        <a:ext cx="7216416" cy="1702089"/>
      </dsp:txXfrm>
    </dsp:sp>
    <dsp:sp modelId="{F8AB0DFA-778F-4CC2-8AFF-962DC48E8814}">
      <dsp:nvSpPr>
        <dsp:cNvPr id="0" name=""/>
        <dsp:cNvSpPr/>
      </dsp:nvSpPr>
      <dsp:spPr>
        <a:xfrm>
          <a:off x="0" y="1704585"/>
          <a:ext cx="7216416" cy="0"/>
        </a:xfrm>
        <a:prstGeom prst="line">
          <a:avLst/>
        </a:prstGeom>
        <a:solidFill>
          <a:schemeClr val="accent2">
            <a:hueOff val="3536049"/>
            <a:satOff val="-13319"/>
            <a:lumOff val="11176"/>
            <a:alphaOff val="0"/>
          </a:schemeClr>
        </a:solidFill>
        <a:ln w="12700" cap="flat" cmpd="sng" algn="ctr">
          <a:solidFill>
            <a:schemeClr val="accent2">
              <a:hueOff val="3536049"/>
              <a:satOff val="-13319"/>
              <a:lumOff val="111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48436D-FB04-4B31-AE1E-F6BCE5480052}">
      <dsp:nvSpPr>
        <dsp:cNvPr id="0" name=""/>
        <dsp:cNvSpPr/>
      </dsp:nvSpPr>
      <dsp:spPr>
        <a:xfrm>
          <a:off x="0" y="1704585"/>
          <a:ext cx="7216416" cy="1702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Customers who purchase single-ride or full-day passes are referred to as casual riders. Customers who purchase annual memberships are Cyclistic members.</a:t>
          </a:r>
        </a:p>
      </dsp:txBody>
      <dsp:txXfrm>
        <a:off x="0" y="1704585"/>
        <a:ext cx="7216416" cy="1702089"/>
      </dsp:txXfrm>
    </dsp:sp>
    <dsp:sp modelId="{0449B142-C45C-462E-93DF-45198F98029E}">
      <dsp:nvSpPr>
        <dsp:cNvPr id="0" name=""/>
        <dsp:cNvSpPr/>
      </dsp:nvSpPr>
      <dsp:spPr>
        <a:xfrm>
          <a:off x="0" y="3406674"/>
          <a:ext cx="7216416" cy="0"/>
        </a:xfrm>
        <a:prstGeom prst="line">
          <a:avLst/>
        </a:prstGeom>
        <a:solidFill>
          <a:schemeClr val="accent2">
            <a:hueOff val="7072097"/>
            <a:satOff val="-26638"/>
            <a:lumOff val="22353"/>
            <a:alphaOff val="0"/>
          </a:schemeClr>
        </a:solidFill>
        <a:ln w="12700" cap="flat" cmpd="sng" algn="ctr">
          <a:solidFill>
            <a:schemeClr val="accent2">
              <a:hueOff val="7072097"/>
              <a:satOff val="-26638"/>
              <a:lumOff val="2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BFAD01-E5BF-4788-A577-215747D2D14D}">
      <dsp:nvSpPr>
        <dsp:cNvPr id="0" name=""/>
        <dsp:cNvSpPr/>
      </dsp:nvSpPr>
      <dsp:spPr>
        <a:xfrm>
          <a:off x="0" y="3406674"/>
          <a:ext cx="7216416" cy="1702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Cyclistic’s finance analysts have concluded that annual members are much more profitable than casual riders although, the pricing flexibility helps Cyclistic attract more customers.</a:t>
          </a:r>
        </a:p>
      </dsp:txBody>
      <dsp:txXfrm>
        <a:off x="0" y="3406674"/>
        <a:ext cx="7216416" cy="17020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FB7E32-CD8E-4485-9BED-6E6BF29FA299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A4DF86-04C4-4E2E-BC3F-0D2DB6EE3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315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4DF86-04C4-4E2E-BC3F-0D2DB6EE3B4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363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28304D-6083-59DA-7328-4D00D0A196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5D152F-67C9-B1E7-A4DC-54B03D4847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A3C4EA-61C8-0613-4C7F-81D296F0A7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0E93FB-0B1E-8148-DC02-E745D6ABFC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4DF86-04C4-4E2E-BC3F-0D2DB6EE3B4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863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43744D-05FA-F845-0AFE-90C4F5F697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301BE1-1BD7-CBB0-3B8D-D8C29FC77D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EEC482-93A6-BCF0-A926-AC85DDF247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CCB455-2DB8-D153-0574-2E77923324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A4DF86-04C4-4E2E-BC3F-0D2DB6EE3B4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973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521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324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6572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595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7968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2/27/2025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494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2/27/2025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709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2/27/2025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614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2/27/2025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91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2/27/2025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128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2/27/2025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12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3727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person in a suit riding a bicycle&#10;&#10;AI-generated content may be incorrect.">
            <a:extLst>
              <a:ext uri="{FF2B5EF4-FFF2-40B4-BE49-F238E27FC236}">
                <a16:creationId xmlns:a16="http://schemas.microsoft.com/office/drawing/2014/main" id="{D09C478D-71C3-BE1D-56AC-0323F17376B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091" t="909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22AB34F-E75C-451A-8410-05B6C249E9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648484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988DA9-9FF4-659E-4244-3BA47DAC6E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38061" y="914400"/>
            <a:ext cx="4892948" cy="3427867"/>
          </a:xfrm>
        </p:spPr>
        <p:txBody>
          <a:bodyPr anchor="t">
            <a:normAutofit/>
          </a:bodyPr>
          <a:lstStyle/>
          <a:p>
            <a:pPr algn="r"/>
            <a:r>
              <a:rPr lang="en-US" sz="5000" b="0" i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How does a bike-share navigate speedy success?</a:t>
            </a:r>
            <a:endParaRPr lang="en-US" sz="50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A6D8C2-CB6B-C7F3-6EC5-948630A7E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9835" y="5253051"/>
            <a:ext cx="4941173" cy="812923"/>
          </a:xfrm>
        </p:spPr>
        <p:txBody>
          <a:bodyPr anchor="t">
            <a:normAutofit/>
          </a:bodyPr>
          <a:lstStyle/>
          <a:p>
            <a:pPr algn="r">
              <a:lnSpc>
                <a:spcPct val="120000"/>
              </a:lnSpc>
            </a:pPr>
            <a:r>
              <a:rPr lang="en-US" sz="1700" dirty="0">
                <a:solidFill>
                  <a:srgbClr val="FFFFFF"/>
                </a:solidFill>
              </a:rPr>
              <a:t>Revati Lachyan </a:t>
            </a:r>
            <a:r>
              <a:rPr lang="en-US" sz="1700" dirty="0" err="1">
                <a:solidFill>
                  <a:srgbClr val="FFFFFF"/>
                </a:solidFill>
              </a:rPr>
              <a:t>Mades</a:t>
            </a:r>
            <a:endParaRPr lang="en-US" sz="1700" dirty="0">
              <a:solidFill>
                <a:srgbClr val="FFFFFF"/>
              </a:solidFill>
            </a:endParaRPr>
          </a:p>
          <a:p>
            <a:pPr algn="r">
              <a:lnSpc>
                <a:spcPct val="120000"/>
              </a:lnSpc>
            </a:pPr>
            <a:r>
              <a:rPr lang="en-US" sz="1700" dirty="0">
                <a:solidFill>
                  <a:srgbClr val="FFFFFF"/>
                </a:solidFill>
              </a:rPr>
              <a:t>Feb 2025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7CC2FE6-3AD0-4131-B4BC-1F4D65E25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38375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61003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BDA151C-5770-45E4-AAFF-59E7F403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0DEEF4-F56E-651D-5AC2-17C59DA87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14399"/>
            <a:ext cx="3000587" cy="4160520"/>
          </a:xfrm>
        </p:spPr>
        <p:txBody>
          <a:bodyPr anchor="t">
            <a:normAutofit/>
          </a:bodyPr>
          <a:lstStyle/>
          <a:p>
            <a:r>
              <a:rPr lang="en-US" sz="3300"/>
              <a:t>BACKGROUND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ADA91C-AD52-A530-A898-AD6E69874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F40E0EC-EF54-6597-42DF-9049151A47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399055"/>
              </p:ext>
            </p:extLst>
          </p:nvPr>
        </p:nvGraphicFramePr>
        <p:xfrm>
          <a:off x="4303332" y="891606"/>
          <a:ext cx="7216416" cy="51112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73539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3F27BC-7079-4FF7-8F7C-ABC82FA3C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FB890F-8E21-C0E7-542D-14C63BDE0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14401"/>
            <a:ext cx="4876801" cy="1569516"/>
          </a:xfrm>
        </p:spPr>
        <p:txBody>
          <a:bodyPr anchor="t">
            <a:normAutofit/>
          </a:bodyPr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6F23D-D38D-C2B0-B831-D618FB8BA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799" y="960119"/>
            <a:ext cx="5130210" cy="5022661"/>
          </a:xfrm>
        </p:spPr>
        <p:txBody>
          <a:bodyPr>
            <a:normAutofit/>
          </a:bodyPr>
          <a:lstStyle/>
          <a:p>
            <a:r>
              <a:rPr lang="en-US" dirty="0"/>
              <a:t>How do annual members and casual riders use </a:t>
            </a:r>
            <a:r>
              <a:rPr lang="en-US" dirty="0" err="1"/>
              <a:t>Cyclistic</a:t>
            </a:r>
            <a:r>
              <a:rPr lang="en-US" dirty="0"/>
              <a:t> bikes differently?</a:t>
            </a:r>
          </a:p>
          <a:p>
            <a:r>
              <a:rPr lang="en-US" dirty="0"/>
              <a:t>Why would casual riders buy </a:t>
            </a:r>
            <a:r>
              <a:rPr lang="en-US" dirty="0" err="1"/>
              <a:t>Cyclistic</a:t>
            </a:r>
            <a:r>
              <a:rPr lang="en-US" dirty="0"/>
              <a:t> annual memberships?</a:t>
            </a:r>
          </a:p>
          <a:p>
            <a:r>
              <a:rPr lang="en-US" dirty="0"/>
              <a:t>How can </a:t>
            </a:r>
            <a:r>
              <a:rPr lang="en-US" dirty="0" err="1"/>
              <a:t>Cyclistic</a:t>
            </a:r>
            <a:r>
              <a:rPr lang="en-US" dirty="0"/>
              <a:t> use digital media to influence casual riders to become members?</a:t>
            </a:r>
          </a:p>
        </p:txBody>
      </p:sp>
      <p:pic>
        <p:nvPicPr>
          <p:cNvPr id="7" name="Graphic 6" descr="Cycling">
            <a:extLst>
              <a:ext uri="{FF2B5EF4-FFF2-40B4-BE49-F238E27FC236}">
                <a16:creationId xmlns:a16="http://schemas.microsoft.com/office/drawing/2014/main" id="{E7800142-A2BA-0685-2495-7D8CD5308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3232" y="2857499"/>
            <a:ext cx="3125269" cy="3125269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40DBD50-3CB1-A513-2321-1891E3F09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5651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4FC7A-B6A9-13EA-BE2B-8D5D7BE40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1B634-0304-362C-21D5-0E3251C4D2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633472"/>
            <a:ext cx="5455920" cy="3566160"/>
          </a:xfrm>
        </p:spPr>
        <p:txBody>
          <a:bodyPr/>
          <a:lstStyle/>
          <a:p>
            <a:r>
              <a:rPr lang="en-US" dirty="0"/>
              <a:t>Casual riders have longer rides whereas, members have more number of rides.</a:t>
            </a:r>
          </a:p>
          <a:p>
            <a:r>
              <a:rPr lang="en-US" dirty="0"/>
              <a:t>People ride more during the warm months(June-September), and less during the colder months.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1B12191E-8EC3-51E7-C8D6-11C781308D5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3081322"/>
              </p:ext>
            </p:extLst>
          </p:nvPr>
        </p:nvGraphicFramePr>
        <p:xfrm>
          <a:off x="6177263" y="3565963"/>
          <a:ext cx="4752975" cy="28708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FEDF601E-4964-2954-9130-C8F9AD79A88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23585979"/>
              </p:ext>
            </p:extLst>
          </p:nvPr>
        </p:nvGraphicFramePr>
        <p:xfrm>
          <a:off x="6414329" y="193523"/>
          <a:ext cx="4752975" cy="27190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17752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B400F5-ED63-0FEA-C8D5-FE9C46ABD9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A9373-2B23-EAB0-64F4-EF3FAC4B6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6DA97-C6A7-ABCB-A863-0191F5596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633472"/>
            <a:ext cx="5455920" cy="3566160"/>
          </a:xfrm>
        </p:spPr>
        <p:txBody>
          <a:bodyPr/>
          <a:lstStyle/>
          <a:p>
            <a:r>
              <a:rPr lang="en-US" dirty="0"/>
              <a:t>Classic bikes are more popular for casual riders and members.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7437F31D-4BEF-074F-DC6D-19002503F2A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1520405"/>
              </p:ext>
            </p:extLst>
          </p:nvPr>
        </p:nvGraphicFramePr>
        <p:xfrm>
          <a:off x="6837650" y="1261872"/>
          <a:ext cx="48387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30164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803B7D-B72A-F706-5944-8E8BC8A12C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F371C-E6B0-DCCF-3B89-E592AE23E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E97FD-8F6B-F5D6-9EC5-A270EE8EDB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633472"/>
            <a:ext cx="5455920" cy="3566160"/>
          </a:xfrm>
        </p:spPr>
        <p:txBody>
          <a:bodyPr/>
          <a:lstStyle/>
          <a:p>
            <a:r>
              <a:rPr lang="en-US" dirty="0"/>
              <a:t>Casual riders ride more during the weekend, maybe for tourism purposes.</a:t>
            </a:r>
          </a:p>
          <a:p>
            <a:r>
              <a:rPr lang="en-US" dirty="0"/>
              <a:t>Members ride more during the weekdays, maybe for commute to work.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31E8227D-8821-AA28-9FBC-2BC2E2D6BC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19356355"/>
              </p:ext>
            </p:extLst>
          </p:nvPr>
        </p:nvGraphicFramePr>
        <p:xfrm>
          <a:off x="6690360" y="2633472"/>
          <a:ext cx="4840648" cy="32015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54371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FC010E-7651-D4FD-C14A-4B1F42541C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1549B-E953-133F-5660-57AB24605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2F548-44B2-0B3A-5795-B7F1154C29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633472"/>
            <a:ext cx="5455920" cy="3566160"/>
          </a:xfrm>
        </p:spPr>
        <p:txBody>
          <a:bodyPr/>
          <a:lstStyle/>
          <a:p>
            <a:r>
              <a:rPr lang="en-US" dirty="0"/>
              <a:t>During the weekend, the usage for members and non-members is similar.</a:t>
            </a:r>
          </a:p>
          <a:p>
            <a:r>
              <a:rPr lang="en-US" dirty="0"/>
              <a:t>During the weekdays, the members use it for office commute, whereas the non-members do not use it much.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F70FD79-875F-B8C5-2CF7-366D75C5D89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2182120"/>
              </p:ext>
            </p:extLst>
          </p:nvPr>
        </p:nvGraphicFramePr>
        <p:xfrm>
          <a:off x="6735627" y="3429000"/>
          <a:ext cx="475869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EF70FD79-875F-B8C5-2CF7-366D75C5D89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3358014"/>
              </p:ext>
            </p:extLst>
          </p:nvPr>
        </p:nvGraphicFramePr>
        <p:xfrm>
          <a:off x="6692084" y="373743"/>
          <a:ext cx="475869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487405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2D743-83A7-7C0D-4E4F-E389D4C1C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96804-FC6B-F3FC-9A7A-66143D13FC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Since the non-members have longer ride time, </a:t>
            </a:r>
            <a:r>
              <a:rPr lang="en-US" dirty="0" err="1"/>
              <a:t>Cyclistic</a:t>
            </a:r>
            <a:r>
              <a:rPr lang="en-US" dirty="0"/>
              <a:t> can provide discounted prices for longer trips to members only, which will incentivize non-members to take membership.</a:t>
            </a:r>
          </a:p>
          <a:p>
            <a:r>
              <a:rPr lang="en-US" dirty="0"/>
              <a:t>Bikes are used most during summer month, so </a:t>
            </a:r>
            <a:r>
              <a:rPr lang="en-US" dirty="0" err="1"/>
              <a:t>Cyclistic</a:t>
            </a:r>
            <a:r>
              <a:rPr lang="en-US" dirty="0"/>
              <a:t> can advertise during the winter months, so it is more probable for people to get membership for the coming summer.</a:t>
            </a:r>
          </a:p>
          <a:p>
            <a:r>
              <a:rPr lang="en-US" dirty="0"/>
              <a:t>More comfortable seats and warm handles can be provided for members only, so this comfort may attract non-members to get membership.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117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9CDE7-6B80-C1FC-6165-7816DA63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data that could expand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74B46-4027-AD7C-968E-FA6E59C33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Pricing for members/non-members would have been helpful to deduce why non-members are not purchasing the membership.</a:t>
            </a:r>
          </a:p>
          <a:p>
            <a:r>
              <a:rPr lang="en-US" dirty="0"/>
              <a:t>Also, whether the price is dependent on the distance or the time, will deduce if the trip length would </a:t>
            </a:r>
            <a:r>
              <a:rPr lang="en-US"/>
              <a:t>affect the findings.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432296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4298</TotalTime>
  <Words>412</Words>
  <Application>Microsoft Office PowerPoint</Application>
  <PresentationFormat>Widescreen</PresentationFormat>
  <Paragraphs>37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Arial</vt:lpstr>
      <vt:lpstr>Grandview Display</vt:lpstr>
      <vt:lpstr>DashVTI</vt:lpstr>
      <vt:lpstr>How does a bike-share navigate speedy success?</vt:lpstr>
      <vt:lpstr>BACKGROUND</vt:lpstr>
      <vt:lpstr>PROBLEM</vt:lpstr>
      <vt:lpstr>Data Observations</vt:lpstr>
      <vt:lpstr>Data Observations</vt:lpstr>
      <vt:lpstr>Data Observations</vt:lpstr>
      <vt:lpstr>Data Observations</vt:lpstr>
      <vt:lpstr>Recommendations</vt:lpstr>
      <vt:lpstr>Additional data that could expand findings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Revati Gururaj Lachyan</dc:creator>
  <cp:lastModifiedBy>Revati Gururaj Lachyan</cp:lastModifiedBy>
  <cp:revision>1</cp:revision>
  <dcterms:created xsi:type="dcterms:W3CDTF">2025-02-27T22:10:00Z</dcterms:created>
  <dcterms:modified xsi:type="dcterms:W3CDTF">2025-03-02T21:48:54Z</dcterms:modified>
</cp:coreProperties>
</file>

<file path=docProps/thumbnail.jpeg>
</file>